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1" r:id="rId5"/>
    <p:sldId id="262" r:id="rId6"/>
    <p:sldId id="263" r:id="rId7"/>
    <p:sldId id="294" r:id="rId8"/>
    <p:sldId id="298" r:id="rId9"/>
    <p:sldId id="283" r:id="rId10"/>
    <p:sldId id="299" r:id="rId11"/>
    <p:sldId id="302" r:id="rId12"/>
    <p:sldId id="280" r:id="rId13"/>
    <p:sldId id="297" r:id="rId14"/>
    <p:sldId id="296" r:id="rId15"/>
    <p:sldId id="290" r:id="rId16"/>
    <p:sldId id="292" r:id="rId17"/>
    <p:sldId id="291" r:id="rId18"/>
    <p:sldId id="289" r:id="rId19"/>
    <p:sldId id="303" r:id="rId20"/>
    <p:sldId id="300" r:id="rId21"/>
    <p:sldId id="282" r:id="rId22"/>
    <p:sldId id="270" r:id="rId23"/>
    <p:sldId id="271" r:id="rId24"/>
    <p:sldId id="288" r:id="rId25"/>
    <p:sldId id="272" r:id="rId26"/>
    <p:sldId id="284" r:id="rId27"/>
    <p:sldId id="274" r:id="rId28"/>
    <p:sldId id="286" r:id="rId29"/>
    <p:sldId id="285"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97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EAED-42ED-4BE8-A36A-D141E4873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BE60AA-2A97-4AA2-BA3A-BA893E283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F7151-88D0-4FBB-BC78-ADC4D5FCC7EB}"/>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49B4670B-7813-4C31-972F-6A6CCE5E47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833D84-F289-44BE-8454-70D1F8C6C396}"/>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78140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D516-3337-4FC1-9723-6C25B87FCF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D7DBB8-C308-4B91-9184-37F8EAE3E8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E57DF-2FEC-4E33-A6EC-2288C8265FB1}"/>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FB812BED-9186-4D2A-9786-E7AFA44274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B601EF-DFC4-481A-A744-5395C87C55CC}"/>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136817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D4E462-630A-475A-8968-40101D6274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6FB7B9-67BF-49DF-8064-BB46312341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B515B-5CE4-433B-B43C-9DA6C43F275F}"/>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E6C89596-AAD1-4134-AB35-0197B14621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6786DC-42E9-4709-B66D-2A74D006741C}"/>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236594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5CEB-0477-4A16-BD5D-9AAD2B630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D85DC-AF76-4AC7-AFFE-F670F38D09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BB89A-5D30-4A1A-A72A-12C4EB4124F0}"/>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2F795054-A54E-4F33-837F-AFE7B9FE0F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75B39C-482B-423B-AE50-FBD06840E95F}"/>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78972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E032-5A83-4A89-9EDC-DEF001A53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0EA7DF-9063-4FA0-BDC4-1AF3B9CD35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8672AF-F90C-4CE2-9BD6-A643877A63F1}"/>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F3AE9C1F-98D3-4694-938C-AAFBC8F0C9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643998-214A-464F-BF9A-B49DB3CAECA0}"/>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40565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F982-CC72-442C-8EA2-31F2EEEDF8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6A820-39CF-4F1A-A5AA-F276A5D6F0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E5C664-5DF9-4D3E-81F8-EC307DBFF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4BFFC-E45A-4439-AA5D-A6EDD5FF7F30}"/>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6" name="Footer Placeholder 5">
            <a:extLst>
              <a:ext uri="{FF2B5EF4-FFF2-40B4-BE49-F238E27FC236}">
                <a16:creationId xmlns:a16="http://schemas.microsoft.com/office/drawing/2014/main" id="{14A06560-5537-4797-98E7-8EA2E632D1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FD3D23-F1DB-44D2-8E20-4AC738E248FF}"/>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165031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26E6-CDF4-489B-BC75-71D9CA7A1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36A8E3-6A2E-45F2-8132-C2A3B54B1C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362F01-BC89-4658-9F71-174ADAC1BD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BA84C-0CA3-45D2-B9E8-716F01220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A15E18-7DB0-4ED1-8390-84AA244B0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E03DB-1FE3-4CB7-804E-D20E6A39D6B3}"/>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8" name="Footer Placeholder 7">
            <a:extLst>
              <a:ext uri="{FF2B5EF4-FFF2-40B4-BE49-F238E27FC236}">
                <a16:creationId xmlns:a16="http://schemas.microsoft.com/office/drawing/2014/main" id="{6446BC3E-F149-42DE-A5F9-22CAF3ACA8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2B7DA1E-C201-4BD1-BAFB-7268F8077128}"/>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190471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DCBB-8D1D-4C28-A98C-BA0E974E11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B09364-3037-4CF3-95F5-93AA9A78E43D}"/>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4" name="Footer Placeholder 3">
            <a:extLst>
              <a:ext uri="{FF2B5EF4-FFF2-40B4-BE49-F238E27FC236}">
                <a16:creationId xmlns:a16="http://schemas.microsoft.com/office/drawing/2014/main" id="{BD7AB272-2191-4A43-9A3A-F551EC53CB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927F62-038D-4BA9-9A0F-D54DF34B66E9}"/>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425388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F8507-7B7E-4171-AE38-A0FE740A11F0}"/>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3" name="Footer Placeholder 2">
            <a:extLst>
              <a:ext uri="{FF2B5EF4-FFF2-40B4-BE49-F238E27FC236}">
                <a16:creationId xmlns:a16="http://schemas.microsoft.com/office/drawing/2014/main" id="{F00565C0-50CD-4290-90CC-F03E0649C2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9B3DFB-81CE-4F79-973F-52649E3DECFB}"/>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389088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B9E7-9508-4DCD-AB9A-C8BA97B2B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00858-582D-467F-B6CD-A8326CAAE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F056D-48FA-498B-A006-CB09D7F17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BB30B-A24A-45A2-A860-4B7028B66E8F}"/>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6" name="Footer Placeholder 5">
            <a:extLst>
              <a:ext uri="{FF2B5EF4-FFF2-40B4-BE49-F238E27FC236}">
                <a16:creationId xmlns:a16="http://schemas.microsoft.com/office/drawing/2014/main" id="{B77283D2-3B11-4C14-A088-E1466953D8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2B7DB3-4A5E-4ED5-B5CD-87EA6243B1F2}"/>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422236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5A50-3774-4CFE-A1D4-FF4DAAC60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27566F-B70E-493E-9702-06307092D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7B570D-9CDF-4B23-99BC-51E577FE1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702F-E176-4603-A004-90986377B05F}"/>
              </a:ext>
            </a:extLst>
          </p:cNvPr>
          <p:cNvSpPr>
            <a:spLocks noGrp="1"/>
          </p:cNvSpPr>
          <p:nvPr>
            <p:ph type="dt" sz="half" idx="10"/>
          </p:nvPr>
        </p:nvSpPr>
        <p:spPr/>
        <p:txBody>
          <a:bodyPr/>
          <a:lstStyle/>
          <a:p>
            <a:fld id="{E7A15C69-80D1-44C2-BF75-D765EE073DF8}" type="datetimeFigureOut">
              <a:rPr lang="en-US" smtClean="0"/>
              <a:t>5/14/2020</a:t>
            </a:fld>
            <a:endParaRPr lang="en-US" dirty="0"/>
          </a:p>
        </p:txBody>
      </p:sp>
      <p:sp>
        <p:nvSpPr>
          <p:cNvPr id="6" name="Footer Placeholder 5">
            <a:extLst>
              <a:ext uri="{FF2B5EF4-FFF2-40B4-BE49-F238E27FC236}">
                <a16:creationId xmlns:a16="http://schemas.microsoft.com/office/drawing/2014/main" id="{A06D77A9-9B8A-43BD-BC06-4204EBE7E1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D30CFD-A4A6-43E3-910E-8705728838AD}"/>
              </a:ext>
            </a:extLst>
          </p:cNvPr>
          <p:cNvSpPr>
            <a:spLocks noGrp="1"/>
          </p:cNvSpPr>
          <p:nvPr>
            <p:ph type="sldNum" sz="quarter" idx="12"/>
          </p:nvPr>
        </p:nvSpPr>
        <p:spPr/>
        <p:txBody>
          <a:bodyPr/>
          <a:lstStyle/>
          <a:p>
            <a:fld id="{D1BEC54B-9E48-4052-87D9-131BFA8444BD}" type="slidenum">
              <a:rPr lang="en-US" smtClean="0"/>
              <a:t>‹#›</a:t>
            </a:fld>
            <a:endParaRPr lang="en-US" dirty="0"/>
          </a:p>
        </p:txBody>
      </p:sp>
    </p:spTree>
    <p:extLst>
      <p:ext uri="{BB962C8B-B14F-4D97-AF65-F5344CB8AC3E}">
        <p14:creationId xmlns:p14="http://schemas.microsoft.com/office/powerpoint/2010/main" val="416139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A7D11-7EF3-4708-8DFD-169BF9F56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F21FD-CD37-44F8-96A4-DB6D1C30D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19B24-F440-4079-944C-66AAAE9BE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15C69-80D1-44C2-BF75-D765EE073DF8}" type="datetimeFigureOut">
              <a:rPr lang="en-US" smtClean="0"/>
              <a:t>5/14/2020</a:t>
            </a:fld>
            <a:endParaRPr lang="en-US" dirty="0"/>
          </a:p>
        </p:txBody>
      </p:sp>
      <p:sp>
        <p:nvSpPr>
          <p:cNvPr id="5" name="Footer Placeholder 4">
            <a:extLst>
              <a:ext uri="{FF2B5EF4-FFF2-40B4-BE49-F238E27FC236}">
                <a16:creationId xmlns:a16="http://schemas.microsoft.com/office/drawing/2014/main" id="{32A70232-E51C-48C9-BC90-A5E4F4770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F6AF68-C1B5-4C84-B12B-91F263CF2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EC54B-9E48-4052-87D9-131BFA8444BD}" type="slidenum">
              <a:rPr lang="en-US" smtClean="0"/>
              <a:t>‹#›</a:t>
            </a:fld>
            <a:endParaRPr lang="en-US" dirty="0"/>
          </a:p>
        </p:txBody>
      </p:sp>
    </p:spTree>
    <p:extLst>
      <p:ext uri="{BB962C8B-B14F-4D97-AF65-F5344CB8AC3E}">
        <p14:creationId xmlns:p14="http://schemas.microsoft.com/office/powerpoint/2010/main" val="3502590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26.xml"/><Relationship Id="rId3" Type="http://schemas.openxmlformats.org/officeDocument/2006/relationships/slide" Target="slide22.xml"/><Relationship Id="rId7" Type="http://schemas.openxmlformats.org/officeDocument/2006/relationships/slide" Target="slide23.xml"/><Relationship Id="rId12" Type="http://schemas.openxmlformats.org/officeDocument/2006/relationships/slide" Target="slide30.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slide" Target="slide29.xml"/><Relationship Id="rId5" Type="http://schemas.openxmlformats.org/officeDocument/2006/relationships/image" Target="../media/image22.svg"/><Relationship Id="rId10" Type="http://schemas.openxmlformats.org/officeDocument/2006/relationships/slide" Target="slide28.xml"/><Relationship Id="rId4" Type="http://schemas.openxmlformats.org/officeDocument/2006/relationships/image" Target="../media/image21.png"/><Relationship Id="rId9" Type="http://schemas.openxmlformats.org/officeDocument/2006/relationships/slide" Target="slide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3.png"/><Relationship Id="rId7" Type="http://schemas.openxmlformats.org/officeDocument/2006/relationships/slide" Target="slide2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 Target="slide21.xml"/><Relationship Id="rId7"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antelope, animal, mammal&#10;&#10;Description automatically generated">
            <a:extLst>
              <a:ext uri="{FF2B5EF4-FFF2-40B4-BE49-F238E27FC236}">
                <a16:creationId xmlns:a16="http://schemas.microsoft.com/office/drawing/2014/main" id="{E88497D9-A61B-42C5-A43F-8C35E1BC9CA3}"/>
              </a:ext>
            </a:extLst>
          </p:cNvPr>
          <p:cNvPicPr>
            <a:picLocks noChangeAspect="1"/>
          </p:cNvPicPr>
          <p:nvPr/>
        </p:nvPicPr>
        <p:blipFill rotWithShape="1">
          <a:blip r:embed="rId2">
            <a:extLst>
              <a:ext uri="{28A0092B-C50C-407E-A947-70E740481C1C}">
                <a14:useLocalDpi xmlns:a14="http://schemas.microsoft.com/office/drawing/2010/main" val="0"/>
              </a:ext>
            </a:extLst>
          </a:blip>
          <a:srcRect t="13076" b="2337"/>
          <a:stretch/>
        </p:blipFill>
        <p:spPr>
          <a:xfrm>
            <a:off x="20" y="1"/>
            <a:ext cx="12191980" cy="6857999"/>
          </a:xfrm>
          <a:prstGeom prst="rect">
            <a:avLst/>
          </a:prstGeom>
        </p:spPr>
      </p:pic>
      <p:sp>
        <p:nvSpPr>
          <p:cNvPr id="1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98D20B7F-A82B-4CC1-B782-55E5237998E8}"/>
              </a:ext>
            </a:extLst>
          </p:cNvPr>
          <p:cNvSpPr>
            <a:spLocks noGrp="1"/>
          </p:cNvSpPr>
          <p:nvPr>
            <p:ph type="ctrTitle"/>
          </p:nvPr>
        </p:nvSpPr>
        <p:spPr>
          <a:xfrm>
            <a:off x="8022021" y="3231931"/>
            <a:ext cx="3852041" cy="1834056"/>
          </a:xfrm>
        </p:spPr>
        <p:txBody>
          <a:bodyPr>
            <a:normAutofit/>
          </a:bodyPr>
          <a:lstStyle/>
          <a:p>
            <a:r>
              <a:rPr lang="en-US" sz="2500" dirty="0">
                <a:latin typeface="Futura Lt BT" panose="020B0402020204020303" pitchFamily="34" charset="0"/>
              </a:rPr>
              <a:t>ARCH 402 </a:t>
            </a:r>
            <a:br>
              <a:rPr lang="en-US" sz="2500" dirty="0">
                <a:latin typeface="Futura Lt BT" panose="020B0402020204020303" pitchFamily="34" charset="0"/>
              </a:rPr>
            </a:br>
            <a:r>
              <a:rPr lang="en-US" sz="2500" dirty="0">
                <a:latin typeface="Futura Lt BT" panose="020B0402020204020303" pitchFamily="34" charset="0"/>
              </a:rPr>
              <a:t>Graduation Project</a:t>
            </a:r>
            <a:br>
              <a:rPr lang="en-US" sz="2500" dirty="0">
                <a:latin typeface="Futura Lt BT" panose="020B0402020204020303" pitchFamily="34" charset="0"/>
              </a:rPr>
            </a:br>
            <a:br>
              <a:rPr lang="en-US" sz="2500" dirty="0">
                <a:latin typeface="Futura Lt BT" panose="020B0402020204020303" pitchFamily="34" charset="0"/>
              </a:rPr>
            </a:br>
            <a:r>
              <a:rPr lang="en-US" sz="2500" dirty="0" err="1">
                <a:latin typeface="Futura Lt BT" panose="020B0402020204020303" pitchFamily="34" charset="0"/>
              </a:rPr>
              <a:t>MegaDune</a:t>
            </a:r>
            <a:r>
              <a:rPr lang="en-US" sz="2500" dirty="0">
                <a:latin typeface="Futura Lt BT" panose="020B0402020204020303" pitchFamily="34" charset="0"/>
              </a:rPr>
              <a:t> Ecolodges in </a:t>
            </a:r>
            <a:r>
              <a:rPr lang="en-US" sz="2500" dirty="0" err="1">
                <a:latin typeface="Futura Lt BT" panose="020B0402020204020303" pitchFamily="34" charset="0"/>
              </a:rPr>
              <a:t>AbuDhabi</a:t>
            </a:r>
            <a:endParaRPr lang="en-US" sz="2500" dirty="0">
              <a:latin typeface="Futura Lt BT" panose="020B0402020204020303" pitchFamily="34" charset="0"/>
            </a:endParaRPr>
          </a:p>
        </p:txBody>
      </p:sp>
      <p:sp>
        <p:nvSpPr>
          <p:cNvPr id="3" name="Subtitle 2">
            <a:extLst>
              <a:ext uri="{FF2B5EF4-FFF2-40B4-BE49-F238E27FC236}">
                <a16:creationId xmlns:a16="http://schemas.microsoft.com/office/drawing/2014/main" id="{EA41DC40-6DB1-43CD-AA22-54F79FE3D96A}"/>
              </a:ext>
            </a:extLst>
          </p:cNvPr>
          <p:cNvSpPr>
            <a:spLocks noGrp="1"/>
          </p:cNvSpPr>
          <p:nvPr>
            <p:ph type="subTitle" idx="1"/>
          </p:nvPr>
        </p:nvSpPr>
        <p:spPr>
          <a:xfrm>
            <a:off x="7782910" y="5242675"/>
            <a:ext cx="4330262" cy="683284"/>
          </a:xfrm>
        </p:spPr>
        <p:txBody>
          <a:bodyPr>
            <a:normAutofit/>
          </a:bodyPr>
          <a:lstStyle/>
          <a:p>
            <a:r>
              <a:rPr lang="en-US" sz="1600"/>
              <a:t>Mustafa Enes Toru</a:t>
            </a:r>
          </a:p>
          <a:p>
            <a:r>
              <a:rPr lang="en-US" sz="1600"/>
              <a:t>Instructor: Mark Paul Frederickson</a:t>
            </a:r>
          </a:p>
        </p:txBody>
      </p:sp>
      <p:cxnSp>
        <p:nvCxnSpPr>
          <p:cNvPr id="17" name="Straight Connector 1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6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n animal&#10;&#10;Description automatically generated">
            <a:extLst>
              <a:ext uri="{FF2B5EF4-FFF2-40B4-BE49-F238E27FC236}">
                <a16:creationId xmlns:a16="http://schemas.microsoft.com/office/drawing/2014/main" id="{479FB09F-5655-4517-A43A-FE285CD4B5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sp>
        <p:nvSpPr>
          <p:cNvPr id="6" name="TextBox 5">
            <a:extLst>
              <a:ext uri="{FF2B5EF4-FFF2-40B4-BE49-F238E27FC236}">
                <a16:creationId xmlns:a16="http://schemas.microsoft.com/office/drawing/2014/main" id="{08940B46-47E8-4890-AEE0-AEA17B1525C3}"/>
              </a:ext>
            </a:extLst>
          </p:cNvPr>
          <p:cNvSpPr txBox="1"/>
          <p:nvPr/>
        </p:nvSpPr>
        <p:spPr>
          <a:xfrm>
            <a:off x="9536256" y="5981700"/>
            <a:ext cx="4023360" cy="6956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solidFill>
                  <a:srgbClr val="FFFFFF"/>
                </a:solidFill>
                <a:latin typeface="+mj-lt"/>
                <a:ea typeface="+mj-ea"/>
                <a:cs typeface="+mj-cs"/>
              </a:rPr>
              <a:t>Masterplan </a:t>
            </a:r>
          </a:p>
        </p:txBody>
      </p:sp>
    </p:spTree>
    <p:extLst>
      <p:ext uri="{BB962C8B-B14F-4D97-AF65-F5344CB8AC3E}">
        <p14:creationId xmlns:p14="http://schemas.microsoft.com/office/powerpoint/2010/main" val="183820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lose up of a device&#10;&#10;Description automatically generated">
            <a:extLst>
              <a:ext uri="{FF2B5EF4-FFF2-40B4-BE49-F238E27FC236}">
                <a16:creationId xmlns:a16="http://schemas.microsoft.com/office/drawing/2014/main" id="{E73EB713-4107-4FF3-9189-F2AF797345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0681D-3EDE-471B-AE47-E3A2EDB9A25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Function Diagram</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12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9DD3-C7C2-45E2-AD1A-26917E2829D7}"/>
              </a:ext>
            </a:extLst>
          </p:cNvPr>
          <p:cNvSpPr>
            <a:spLocks noGrp="1"/>
          </p:cNvSpPr>
          <p:nvPr>
            <p:ph type="title"/>
          </p:nvPr>
        </p:nvSpPr>
        <p:spPr/>
        <p:txBody>
          <a:bodyPr/>
          <a:lstStyle/>
          <a:p>
            <a:r>
              <a:rPr lang="en-US" dirty="0"/>
              <a:t>Articulation</a:t>
            </a:r>
          </a:p>
        </p:txBody>
      </p:sp>
      <p:pic>
        <p:nvPicPr>
          <p:cNvPr id="4" name="Articulation Video">
            <a:hlinkClick r:id="" action="ppaction://media"/>
            <a:extLst>
              <a:ext uri="{FF2B5EF4-FFF2-40B4-BE49-F238E27FC236}">
                <a16:creationId xmlns:a16="http://schemas.microsoft.com/office/drawing/2014/main" id="{DD000020-5D4E-4112-871F-FD2C4E3A0B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4963" y="1825625"/>
            <a:ext cx="8980487" cy="4351338"/>
          </a:xfrm>
        </p:spPr>
      </p:pic>
    </p:spTree>
    <p:extLst>
      <p:ext uri="{BB962C8B-B14F-4D97-AF65-F5344CB8AC3E}">
        <p14:creationId xmlns:p14="http://schemas.microsoft.com/office/powerpoint/2010/main" val="3917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739B-50F9-4ECA-B4ED-3BEC7FFCCDF4}"/>
              </a:ext>
            </a:extLst>
          </p:cNvPr>
          <p:cNvSpPr>
            <a:spLocks noGrp="1"/>
          </p:cNvSpPr>
          <p:nvPr>
            <p:ph type="title"/>
          </p:nvPr>
        </p:nvSpPr>
        <p:spPr/>
        <p:txBody>
          <a:bodyPr>
            <a:normAutofit/>
          </a:bodyPr>
          <a:lstStyle/>
          <a:p>
            <a:r>
              <a:rPr lang="en-US" sz="3200" dirty="0">
                <a:latin typeface="Futura Lt BT" panose="020B0402020204020303" pitchFamily="34" charset="0"/>
              </a:rPr>
              <a:t>Vertical Section</a:t>
            </a:r>
          </a:p>
        </p:txBody>
      </p:sp>
      <p:pic>
        <p:nvPicPr>
          <p:cNvPr id="4" name="vertical section video">
            <a:hlinkClick r:id="" action="ppaction://media"/>
            <a:extLst>
              <a:ext uri="{FF2B5EF4-FFF2-40B4-BE49-F238E27FC236}">
                <a16:creationId xmlns:a16="http://schemas.microsoft.com/office/drawing/2014/main" id="{274F5154-362E-443F-A379-73162CA4A2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2136775"/>
            <a:ext cx="10515600" cy="3727450"/>
          </a:xfrm>
        </p:spPr>
      </p:pic>
    </p:spTree>
    <p:extLst>
      <p:ext uri="{BB962C8B-B14F-4D97-AF65-F5344CB8AC3E}">
        <p14:creationId xmlns:p14="http://schemas.microsoft.com/office/powerpoint/2010/main" val="2610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533F-ADA1-44A4-BE64-1FF332C6CBD9}"/>
              </a:ext>
            </a:extLst>
          </p:cNvPr>
          <p:cNvSpPr>
            <a:spLocks noGrp="1"/>
          </p:cNvSpPr>
          <p:nvPr>
            <p:ph type="title"/>
          </p:nvPr>
        </p:nvSpPr>
        <p:spPr/>
        <p:txBody>
          <a:bodyPr>
            <a:normAutofit/>
          </a:bodyPr>
          <a:lstStyle/>
          <a:p>
            <a:r>
              <a:rPr lang="en-US" sz="3200" dirty="0">
                <a:latin typeface="Futura Lt BT" panose="020B0402020204020303" pitchFamily="34" charset="0"/>
              </a:rPr>
              <a:t>Horizontal Section</a:t>
            </a:r>
          </a:p>
        </p:txBody>
      </p:sp>
      <p:pic>
        <p:nvPicPr>
          <p:cNvPr id="4" name="horizontal section video">
            <a:hlinkClick r:id="" action="ppaction://media"/>
            <a:extLst>
              <a:ext uri="{FF2B5EF4-FFF2-40B4-BE49-F238E27FC236}">
                <a16:creationId xmlns:a16="http://schemas.microsoft.com/office/drawing/2014/main" id="{6C82F6CD-38AC-482F-962E-84433DA35F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8432" y="1899920"/>
            <a:ext cx="11155135" cy="3954145"/>
          </a:xfrm>
        </p:spPr>
      </p:pic>
    </p:spTree>
    <p:extLst>
      <p:ext uri="{BB962C8B-B14F-4D97-AF65-F5344CB8AC3E}">
        <p14:creationId xmlns:p14="http://schemas.microsoft.com/office/powerpoint/2010/main" val="235011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track, water, man&#10;&#10;Description automatically generated">
            <a:extLst>
              <a:ext uri="{FF2B5EF4-FFF2-40B4-BE49-F238E27FC236}">
                <a16:creationId xmlns:a16="http://schemas.microsoft.com/office/drawing/2014/main" id="{DAFFE23A-0E50-4C14-A422-49E04720A1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6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2B870-24CB-4C38-9759-ABC8964C082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Bacillus </a:t>
            </a:r>
            <a:r>
              <a:rPr lang="en-US" sz="3600" dirty="0" err="1">
                <a:solidFill>
                  <a:schemeClr val="tx1">
                    <a:lumMod val="85000"/>
                    <a:lumOff val="15000"/>
                  </a:schemeClr>
                </a:solidFill>
              </a:rPr>
              <a:t>Pasteurii</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76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869C6316-4CF5-4FAE-94D0-D21DE8EADC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211" b="1"/>
          <a:stretch/>
        </p:blipFill>
        <p:spPr>
          <a:xfrm>
            <a:off x="20" y="10"/>
            <a:ext cx="12191980" cy="6857990"/>
          </a:xfrm>
          <a:prstGeom prst="rect">
            <a:avLst/>
          </a:prstGeom>
        </p:spPr>
      </p:pic>
    </p:spTree>
    <p:extLst>
      <p:ext uri="{BB962C8B-B14F-4D97-AF65-F5344CB8AC3E}">
        <p14:creationId xmlns:p14="http://schemas.microsoft.com/office/powerpoint/2010/main" val="19237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indoor, table, small, sitting&#10;&#10;Description automatically generated">
            <a:extLst>
              <a:ext uri="{FF2B5EF4-FFF2-40B4-BE49-F238E27FC236}">
                <a16:creationId xmlns:a16="http://schemas.microsoft.com/office/drawing/2014/main" id="{96D67B73-2DEE-4307-ACAA-82B1F05448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044" y="1872883"/>
            <a:ext cx="8743877" cy="4918431"/>
          </a:xfrm>
        </p:spPr>
      </p:pic>
      <p:sp>
        <p:nvSpPr>
          <p:cNvPr id="10" name="TextBox 9">
            <a:extLst>
              <a:ext uri="{FF2B5EF4-FFF2-40B4-BE49-F238E27FC236}">
                <a16:creationId xmlns:a16="http://schemas.microsoft.com/office/drawing/2014/main" id="{7B2125F1-7BDF-4CE1-9863-C519441579FB}"/>
              </a:ext>
            </a:extLst>
          </p:cNvPr>
          <p:cNvSpPr txBox="1"/>
          <p:nvPr/>
        </p:nvSpPr>
        <p:spPr>
          <a:xfrm>
            <a:off x="2892634" y="1458574"/>
            <a:ext cx="8973256" cy="307777"/>
          </a:xfrm>
          <a:prstGeom prst="rect">
            <a:avLst/>
          </a:prstGeom>
          <a:noFill/>
        </p:spPr>
        <p:txBody>
          <a:bodyPr wrap="square" rtlCol="0">
            <a:spAutoFit/>
          </a:bodyPr>
          <a:lstStyle/>
          <a:p>
            <a:r>
              <a:rPr lang="en-US" sz="1400" dirty="0">
                <a:latin typeface="Futura Lt BT" panose="020B0402020204020303" pitchFamily="34" charset="0"/>
              </a:rPr>
              <a:t>The injection Piles which are filled with the bacteria helps creating any kind of forms.</a:t>
            </a:r>
          </a:p>
        </p:txBody>
      </p:sp>
      <p:sp>
        <p:nvSpPr>
          <p:cNvPr id="11" name="TextBox 10">
            <a:extLst>
              <a:ext uri="{FF2B5EF4-FFF2-40B4-BE49-F238E27FC236}">
                <a16:creationId xmlns:a16="http://schemas.microsoft.com/office/drawing/2014/main" id="{86B5C98E-7A74-4336-BA8D-E946A14EDAB8}"/>
              </a:ext>
            </a:extLst>
          </p:cNvPr>
          <p:cNvSpPr txBox="1"/>
          <p:nvPr/>
        </p:nvSpPr>
        <p:spPr>
          <a:xfrm>
            <a:off x="2892634" y="138298"/>
            <a:ext cx="4643924" cy="523220"/>
          </a:xfrm>
          <a:prstGeom prst="rect">
            <a:avLst/>
          </a:prstGeom>
          <a:noFill/>
        </p:spPr>
        <p:txBody>
          <a:bodyPr wrap="square" rtlCol="0">
            <a:spAutoFit/>
          </a:bodyPr>
          <a:lstStyle/>
          <a:p>
            <a:r>
              <a:rPr lang="en-US" sz="2800" dirty="0">
                <a:latin typeface="Futura Lt BT" panose="020B0402020204020303" pitchFamily="34" charset="0"/>
              </a:rPr>
              <a:t>How it can be constructed? </a:t>
            </a:r>
          </a:p>
        </p:txBody>
      </p:sp>
      <p:sp>
        <p:nvSpPr>
          <p:cNvPr id="15" name="TextBox 14">
            <a:extLst>
              <a:ext uri="{FF2B5EF4-FFF2-40B4-BE49-F238E27FC236}">
                <a16:creationId xmlns:a16="http://schemas.microsoft.com/office/drawing/2014/main" id="{FE02A777-D6B8-4F77-B16F-D4E4B68DADCA}"/>
              </a:ext>
            </a:extLst>
          </p:cNvPr>
          <p:cNvSpPr txBox="1"/>
          <p:nvPr/>
        </p:nvSpPr>
        <p:spPr>
          <a:xfrm>
            <a:off x="2857123" y="808929"/>
            <a:ext cx="8973256" cy="369332"/>
          </a:xfrm>
          <a:prstGeom prst="rect">
            <a:avLst/>
          </a:prstGeom>
          <a:noFill/>
        </p:spPr>
        <p:txBody>
          <a:bodyPr wrap="square" rtlCol="0">
            <a:spAutoFit/>
          </a:bodyPr>
          <a:lstStyle/>
          <a:p>
            <a:r>
              <a:rPr lang="en-US" dirty="0">
                <a:latin typeface="Futura Lt BT" panose="020B0402020204020303" pitchFamily="34" charset="0"/>
              </a:rPr>
              <a:t>Injection the Bacteria</a:t>
            </a:r>
          </a:p>
        </p:txBody>
      </p:sp>
    </p:spTree>
    <p:extLst>
      <p:ext uri="{BB962C8B-B14F-4D97-AF65-F5344CB8AC3E}">
        <p14:creationId xmlns:p14="http://schemas.microsoft.com/office/powerpoint/2010/main" val="61354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E6DA-0231-4E3A-AFA0-539CFDA70322}"/>
              </a:ext>
            </a:extLst>
          </p:cNvPr>
          <p:cNvSpPr>
            <a:spLocks noGrp="1"/>
          </p:cNvSpPr>
          <p:nvPr>
            <p:ph type="title"/>
          </p:nvPr>
        </p:nvSpPr>
        <p:spPr>
          <a:xfrm>
            <a:off x="837406" y="18255"/>
            <a:ext cx="3165634" cy="825025"/>
          </a:xfrm>
        </p:spPr>
        <p:txBody>
          <a:bodyPr>
            <a:normAutofit/>
          </a:bodyPr>
          <a:lstStyle/>
          <a:p>
            <a:r>
              <a:rPr lang="en-US" sz="2400" dirty="0">
                <a:latin typeface="Futura Lt BT" panose="020B0402020204020303" pitchFamily="34" charset="0"/>
              </a:rPr>
              <a:t>Magic Glass Skylight</a:t>
            </a:r>
          </a:p>
        </p:txBody>
      </p:sp>
      <p:pic>
        <p:nvPicPr>
          <p:cNvPr id="4" name="Openable Rooftop">
            <a:hlinkClick r:id="" action="ppaction://media"/>
            <a:extLst>
              <a:ext uri="{FF2B5EF4-FFF2-40B4-BE49-F238E27FC236}">
                <a16:creationId xmlns:a16="http://schemas.microsoft.com/office/drawing/2014/main" id="{A693487F-CCE5-443B-AAE6-997AA5333C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00488" y="1825625"/>
            <a:ext cx="4389437" cy="4351338"/>
          </a:xfrm>
        </p:spPr>
      </p:pic>
    </p:spTree>
    <p:extLst>
      <p:ext uri="{BB962C8B-B14F-4D97-AF65-F5344CB8AC3E}">
        <p14:creationId xmlns:p14="http://schemas.microsoft.com/office/powerpoint/2010/main" val="39620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0021-85A6-4BC2-9FE7-3059611D692F}"/>
              </a:ext>
            </a:extLst>
          </p:cNvPr>
          <p:cNvSpPr>
            <a:spLocks noGrp="1"/>
          </p:cNvSpPr>
          <p:nvPr>
            <p:ph type="title"/>
          </p:nvPr>
        </p:nvSpPr>
        <p:spPr>
          <a:xfrm>
            <a:off x="643468" y="623392"/>
            <a:ext cx="3363974" cy="1607060"/>
          </a:xfrm>
          <a:prstGeom prst="ellipse">
            <a:avLst/>
          </a:prstGeom>
          <a:noFill/>
          <a:ln w="19050">
            <a:solidFill>
              <a:schemeClr val="tx1"/>
            </a:solidFill>
          </a:ln>
        </p:spPr>
        <p:txBody>
          <a:bodyPr vert="horz" wrap="square" lIns="91440" tIns="45720" rIns="91440" bIns="45720" rtlCol="0" anchor="ctr">
            <a:normAutofit fontScale="90000"/>
          </a:bodyPr>
          <a:lstStyle/>
          <a:p>
            <a:pPr algn="ctr"/>
            <a:r>
              <a:rPr lang="en-US" sz="3200" kern="1200" dirty="0">
                <a:solidFill>
                  <a:schemeClr val="tx1"/>
                </a:solidFill>
                <a:latin typeface="Futura Lt BT" panose="020B0402020204020303" pitchFamily="34" charset="0"/>
              </a:rPr>
              <a:t>Structure </a:t>
            </a:r>
            <a:br>
              <a:rPr lang="en-US" sz="3200" kern="1200" dirty="0">
                <a:solidFill>
                  <a:schemeClr val="tx1"/>
                </a:solidFill>
                <a:latin typeface="Futura Lt BT" panose="020B0402020204020303" pitchFamily="34" charset="0"/>
              </a:rPr>
            </a:br>
            <a:r>
              <a:rPr lang="en-US" sz="3200" kern="1200" dirty="0">
                <a:solidFill>
                  <a:schemeClr val="tx1"/>
                </a:solidFill>
                <a:latin typeface="Futura Lt BT" panose="020B0402020204020303" pitchFamily="34" charset="0"/>
              </a:rPr>
              <a:t>of the Voronoi</a:t>
            </a:r>
          </a:p>
        </p:txBody>
      </p:sp>
      <p:sp>
        <p:nvSpPr>
          <p:cNvPr id="12" name="TextBox 11">
            <a:extLst>
              <a:ext uri="{FF2B5EF4-FFF2-40B4-BE49-F238E27FC236}">
                <a16:creationId xmlns:a16="http://schemas.microsoft.com/office/drawing/2014/main" id="{1BBFEEAE-C8B4-4C6E-AEB0-D61381653BDD}"/>
              </a:ext>
            </a:extLst>
          </p:cNvPr>
          <p:cNvSpPr txBox="1"/>
          <p:nvPr/>
        </p:nvSpPr>
        <p:spPr>
          <a:xfrm>
            <a:off x="643468" y="2638043"/>
            <a:ext cx="3363974" cy="34156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latin typeface="Futura Lt BT" panose="020B0402020204020303" pitchFamily="34" charset="0"/>
              </a:rPr>
              <a:t>In the </a:t>
            </a:r>
            <a:r>
              <a:rPr lang="en-US" sz="2000" dirty="0" err="1">
                <a:latin typeface="Futura Lt BT" panose="020B0402020204020303" pitchFamily="34" charset="0"/>
              </a:rPr>
              <a:t>voronoi</a:t>
            </a:r>
            <a:r>
              <a:rPr lang="en-US" sz="2000" dirty="0">
                <a:latin typeface="Futura Lt BT" panose="020B0402020204020303" pitchFamily="34" charset="0"/>
              </a:rPr>
              <a:t> structure, basically it works like the same strategy with column and beam but the fundamental difference is the shape. In my project, some lodges/modules will be worked each of its </a:t>
            </a:r>
            <a:r>
              <a:rPr lang="en-US" sz="2000" dirty="0" err="1">
                <a:latin typeface="Futura Lt BT" panose="020B0402020204020303" pitchFamily="34" charset="0"/>
              </a:rPr>
              <a:t>voronoi</a:t>
            </a:r>
            <a:r>
              <a:rPr lang="en-US" sz="2000" dirty="0">
                <a:latin typeface="Futura Lt BT" panose="020B0402020204020303" pitchFamily="34" charset="0"/>
              </a:rPr>
              <a:t> structure and interior will be added inside of it. And also that will help for ventilation and other stuffs as well</a:t>
            </a:r>
          </a:p>
        </p:txBody>
      </p:sp>
      <p:pic>
        <p:nvPicPr>
          <p:cNvPr id="4" name="Picture 4" descr="A picture containing indoor, sitting, pair, table&#10;&#10;Description generated with very high confidence">
            <a:extLst>
              <a:ext uri="{FF2B5EF4-FFF2-40B4-BE49-F238E27FC236}">
                <a16:creationId xmlns:a16="http://schemas.microsoft.com/office/drawing/2014/main" id="{6961D599-541F-4552-9306-B08867593400}"/>
              </a:ext>
            </a:extLst>
          </p:cNvPr>
          <p:cNvPicPr>
            <a:picLocks noChangeAspect="1"/>
          </p:cNvPicPr>
          <p:nvPr/>
        </p:nvPicPr>
        <p:blipFill>
          <a:blip r:embed="rId2"/>
          <a:stretch>
            <a:fillRect/>
          </a:stretch>
        </p:blipFill>
        <p:spPr>
          <a:xfrm>
            <a:off x="5297763" y="1590538"/>
            <a:ext cx="6250769" cy="3516057"/>
          </a:xfrm>
          <a:prstGeom prst="rect">
            <a:avLst/>
          </a:prstGeom>
        </p:spPr>
      </p:pic>
    </p:spTree>
    <p:extLst>
      <p:ext uri="{BB962C8B-B14F-4D97-AF65-F5344CB8AC3E}">
        <p14:creationId xmlns:p14="http://schemas.microsoft.com/office/powerpoint/2010/main" val="136933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andy beach&#10;&#10;Description automatically generated">
            <a:extLst>
              <a:ext uri="{FF2B5EF4-FFF2-40B4-BE49-F238E27FC236}">
                <a16:creationId xmlns:a16="http://schemas.microsoft.com/office/drawing/2014/main" id="{910CE4E9-30F0-4AF2-BA55-E2C3F6D996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747"/>
          <a:stretch/>
        </p:blipFill>
        <p:spPr>
          <a:xfrm>
            <a:off x="20" y="10"/>
            <a:ext cx="12191980" cy="6857990"/>
          </a:xfrm>
          <a:prstGeom prst="rect">
            <a:avLst/>
          </a:prstGeom>
        </p:spPr>
      </p:pic>
    </p:spTree>
    <p:extLst>
      <p:ext uri="{BB962C8B-B14F-4D97-AF65-F5344CB8AC3E}">
        <p14:creationId xmlns:p14="http://schemas.microsoft.com/office/powerpoint/2010/main" val="871688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device&#10;&#10;Description automatically generated">
            <a:extLst>
              <a:ext uri="{FF2B5EF4-FFF2-40B4-BE49-F238E27FC236}">
                <a16:creationId xmlns:a16="http://schemas.microsoft.com/office/drawing/2014/main" id="{FCF86ED1-46FB-45E5-BF03-95340A92AC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ED2278CE-9BDE-453B-9E6F-9EC8CAA3F187}"/>
              </a:ext>
            </a:extLst>
          </p:cNvPr>
          <p:cNvSpPr txBox="1"/>
          <p:nvPr/>
        </p:nvSpPr>
        <p:spPr>
          <a:xfrm>
            <a:off x="365760" y="335280"/>
            <a:ext cx="5599610" cy="584775"/>
          </a:xfrm>
          <a:prstGeom prst="rect">
            <a:avLst/>
          </a:prstGeom>
          <a:noFill/>
        </p:spPr>
        <p:txBody>
          <a:bodyPr wrap="none" rtlCol="0">
            <a:spAutoFit/>
          </a:bodyPr>
          <a:lstStyle/>
          <a:p>
            <a:r>
              <a:rPr lang="en-US" sz="3200" dirty="0">
                <a:latin typeface="Futura Lt BT" panose="020B0402020204020303" pitchFamily="34" charset="0"/>
              </a:rPr>
              <a:t>Ventilation Diagram of Voronoi </a:t>
            </a:r>
          </a:p>
        </p:txBody>
      </p:sp>
    </p:spTree>
    <p:extLst>
      <p:ext uri="{BB962C8B-B14F-4D97-AF65-F5344CB8AC3E}">
        <p14:creationId xmlns:p14="http://schemas.microsoft.com/office/powerpoint/2010/main" val="1501381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n animal&#10;&#10;Description automatically generated">
            <a:extLst>
              <a:ext uri="{FF2B5EF4-FFF2-40B4-BE49-F238E27FC236}">
                <a16:creationId xmlns:a16="http://schemas.microsoft.com/office/drawing/2014/main" id="{479FB09F-5655-4517-A43A-FE285CD4B5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sp>
        <p:nvSpPr>
          <p:cNvPr id="6" name="TextBox 5">
            <a:extLst>
              <a:ext uri="{FF2B5EF4-FFF2-40B4-BE49-F238E27FC236}">
                <a16:creationId xmlns:a16="http://schemas.microsoft.com/office/drawing/2014/main" id="{08940B46-47E8-4890-AEE0-AEA17B1525C3}"/>
              </a:ext>
            </a:extLst>
          </p:cNvPr>
          <p:cNvSpPr txBox="1"/>
          <p:nvPr/>
        </p:nvSpPr>
        <p:spPr>
          <a:xfrm>
            <a:off x="9536256" y="5981700"/>
            <a:ext cx="4023360" cy="6956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solidFill>
                  <a:srgbClr val="FFFFFF"/>
                </a:solidFill>
                <a:latin typeface="+mj-lt"/>
                <a:ea typeface="+mj-ea"/>
                <a:cs typeface="+mj-cs"/>
              </a:rPr>
              <a:t>Masterplan </a:t>
            </a:r>
          </a:p>
        </p:txBody>
      </p:sp>
      <p:pic>
        <p:nvPicPr>
          <p:cNvPr id="3" name="Graphic 2" descr="Hold Gesture">
            <a:hlinkClick r:id="rId3" action="ppaction://hlinksldjump"/>
            <a:extLst>
              <a:ext uri="{FF2B5EF4-FFF2-40B4-BE49-F238E27FC236}">
                <a16:creationId xmlns:a16="http://schemas.microsoft.com/office/drawing/2014/main" id="{2C4617BA-0C8D-45CA-860D-A9D4FE82B9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327976" y="3845560"/>
            <a:ext cx="416560" cy="416560"/>
          </a:xfrm>
          <a:prstGeom prst="rect">
            <a:avLst/>
          </a:prstGeom>
        </p:spPr>
      </p:pic>
      <p:pic>
        <p:nvPicPr>
          <p:cNvPr id="7" name="Graphic 6" descr="Hold Gesture">
            <a:hlinkClick r:id="rId6" action="ppaction://hlinksldjump"/>
            <a:extLst>
              <a:ext uri="{FF2B5EF4-FFF2-40B4-BE49-F238E27FC236}">
                <a16:creationId xmlns:a16="http://schemas.microsoft.com/office/drawing/2014/main" id="{5DA6A8E6-E1A5-4EFD-94CF-A7ECF0F612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639100">
            <a:off x="3068320" y="751840"/>
            <a:ext cx="416560" cy="416560"/>
          </a:xfrm>
          <a:prstGeom prst="rect">
            <a:avLst/>
          </a:prstGeom>
        </p:spPr>
      </p:pic>
      <p:pic>
        <p:nvPicPr>
          <p:cNvPr id="8" name="Graphic 7" descr="Hold Gesture">
            <a:hlinkClick r:id="rId7" action="ppaction://hlinksldjump"/>
            <a:extLst>
              <a:ext uri="{FF2B5EF4-FFF2-40B4-BE49-F238E27FC236}">
                <a16:creationId xmlns:a16="http://schemas.microsoft.com/office/drawing/2014/main" id="{B404E61A-E1B2-4AFD-9681-BB42451F25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0363200" y="3698240"/>
            <a:ext cx="416560" cy="416560"/>
          </a:xfrm>
          <a:prstGeom prst="rect">
            <a:avLst/>
          </a:prstGeom>
        </p:spPr>
      </p:pic>
      <p:pic>
        <p:nvPicPr>
          <p:cNvPr id="9" name="Graphic 8" descr="Hold Gesture">
            <a:hlinkClick r:id="rId8" action="ppaction://hlinksldjump"/>
            <a:extLst>
              <a:ext uri="{FF2B5EF4-FFF2-40B4-BE49-F238E27FC236}">
                <a16:creationId xmlns:a16="http://schemas.microsoft.com/office/drawing/2014/main" id="{1898E9E0-86E9-4AC6-9734-56249BCB4A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0560" y="3129280"/>
            <a:ext cx="416560" cy="416560"/>
          </a:xfrm>
          <a:prstGeom prst="rect">
            <a:avLst/>
          </a:prstGeom>
        </p:spPr>
      </p:pic>
      <p:pic>
        <p:nvPicPr>
          <p:cNvPr id="10" name="Graphic 9" descr="Hold Gesture">
            <a:hlinkClick r:id="rId9" action="ppaction://hlinksldjump"/>
            <a:extLst>
              <a:ext uri="{FF2B5EF4-FFF2-40B4-BE49-F238E27FC236}">
                <a16:creationId xmlns:a16="http://schemas.microsoft.com/office/drawing/2014/main" id="{FFC0CCA2-D87B-4EA6-93AA-5F00FBE0BD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89280" y="2921000"/>
            <a:ext cx="416560" cy="416560"/>
          </a:xfrm>
          <a:prstGeom prst="rect">
            <a:avLst/>
          </a:prstGeom>
        </p:spPr>
      </p:pic>
      <p:pic>
        <p:nvPicPr>
          <p:cNvPr id="11" name="Graphic 10" descr="Hold Gesture">
            <a:hlinkClick r:id="rId10" action="ppaction://hlinksldjump"/>
            <a:extLst>
              <a:ext uri="{FF2B5EF4-FFF2-40B4-BE49-F238E27FC236}">
                <a16:creationId xmlns:a16="http://schemas.microsoft.com/office/drawing/2014/main" id="{1A38AD84-5D10-41E7-9A64-0409F19453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583462">
            <a:off x="6746240" y="3722371"/>
            <a:ext cx="416560" cy="416560"/>
          </a:xfrm>
          <a:prstGeom prst="rect">
            <a:avLst/>
          </a:prstGeom>
        </p:spPr>
      </p:pic>
      <p:pic>
        <p:nvPicPr>
          <p:cNvPr id="12" name="Graphic 11" descr="Hold Gesture">
            <a:hlinkClick r:id="rId11" action="ppaction://hlinksldjump"/>
            <a:extLst>
              <a:ext uri="{FF2B5EF4-FFF2-40B4-BE49-F238E27FC236}">
                <a16:creationId xmlns:a16="http://schemas.microsoft.com/office/drawing/2014/main" id="{CB5F0EBD-5F2B-4872-98D7-9C336DED8D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713731" y="4500880"/>
            <a:ext cx="416560" cy="416560"/>
          </a:xfrm>
          <a:prstGeom prst="rect">
            <a:avLst/>
          </a:prstGeom>
        </p:spPr>
      </p:pic>
      <p:pic>
        <p:nvPicPr>
          <p:cNvPr id="13" name="Graphic 12" descr="Hold Gesture">
            <a:hlinkClick r:id="rId12" action="ppaction://hlinksldjump"/>
            <a:extLst>
              <a:ext uri="{FF2B5EF4-FFF2-40B4-BE49-F238E27FC236}">
                <a16:creationId xmlns:a16="http://schemas.microsoft.com/office/drawing/2014/main" id="{6E3A748E-26A4-4F3F-BE79-497E0EBE11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028972">
            <a:off x="6140392" y="3601780"/>
            <a:ext cx="416560" cy="416560"/>
          </a:xfrm>
          <a:prstGeom prst="rect">
            <a:avLst/>
          </a:prstGeom>
        </p:spPr>
      </p:pic>
      <p:pic>
        <p:nvPicPr>
          <p:cNvPr id="14" name="Graphic 13" descr="Hold Gesture">
            <a:hlinkClick r:id="rId13" action="ppaction://hlinksldjump"/>
            <a:extLst>
              <a:ext uri="{FF2B5EF4-FFF2-40B4-BE49-F238E27FC236}">
                <a16:creationId xmlns:a16="http://schemas.microsoft.com/office/drawing/2014/main" id="{D29727DC-CF36-469A-8C0C-042AED98B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1622" y="5679440"/>
            <a:ext cx="416560" cy="416560"/>
          </a:xfrm>
          <a:prstGeom prst="rect">
            <a:avLst/>
          </a:prstGeom>
        </p:spPr>
      </p:pic>
    </p:spTree>
    <p:extLst>
      <p:ext uri="{BB962C8B-B14F-4D97-AF65-F5344CB8AC3E}">
        <p14:creationId xmlns:p14="http://schemas.microsoft.com/office/powerpoint/2010/main" val="3094651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94590-4A9C-4971-A3B2-D9FAAE488F67}"/>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pic>
        <p:nvPicPr>
          <p:cNvPr id="4" name="Graphic 3" descr="Hold Gesture">
            <a:hlinkClick r:id="" action="ppaction://noaction"/>
            <a:extLst>
              <a:ext uri="{FF2B5EF4-FFF2-40B4-BE49-F238E27FC236}">
                <a16:creationId xmlns:a16="http://schemas.microsoft.com/office/drawing/2014/main" id="{21F75CF9-9D66-4CFD-B6D5-2A68C1945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285805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707CB059-E935-4AE4-A283-DF2AF07DDEBB}"/>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pic>
        <p:nvPicPr>
          <p:cNvPr id="4" name="Graphic 3" descr="Hold Gesture">
            <a:hlinkClick r:id="rId3" action="ppaction://hlinksldjump"/>
            <a:extLst>
              <a:ext uri="{FF2B5EF4-FFF2-40B4-BE49-F238E27FC236}">
                <a16:creationId xmlns:a16="http://schemas.microsoft.com/office/drawing/2014/main" id="{623A781B-57DE-462F-B9F1-79C14C174A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3069029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building, snow, standing&#10;&#10;Description automatically generated">
            <a:extLst>
              <a:ext uri="{FF2B5EF4-FFF2-40B4-BE49-F238E27FC236}">
                <a16:creationId xmlns:a16="http://schemas.microsoft.com/office/drawing/2014/main" id="{B83A80AA-7963-4050-8E83-A06734D79B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pic>
        <p:nvPicPr>
          <p:cNvPr id="3" name="Graphic 2" descr="Hold Gesture">
            <a:hlinkClick r:id="rId3" action="ppaction://hlinksldjump"/>
            <a:extLst>
              <a:ext uri="{FF2B5EF4-FFF2-40B4-BE49-F238E27FC236}">
                <a16:creationId xmlns:a16="http://schemas.microsoft.com/office/drawing/2014/main" id="{463980CC-C877-4E68-9F98-9FB7DEEAAA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3530146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man, wearing, standing&#10;&#10;Description automatically generated">
            <a:extLst>
              <a:ext uri="{FF2B5EF4-FFF2-40B4-BE49-F238E27FC236}">
                <a16:creationId xmlns:a16="http://schemas.microsoft.com/office/drawing/2014/main" id="{2FD8F339-50EE-4A92-B517-0656A5D450FB}"/>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pic>
        <p:nvPicPr>
          <p:cNvPr id="4" name="Graphic 3" descr="Hold Gesture">
            <a:hlinkClick r:id="rId3" action="ppaction://hlinksldjump"/>
            <a:extLst>
              <a:ext uri="{FF2B5EF4-FFF2-40B4-BE49-F238E27FC236}">
                <a16:creationId xmlns:a16="http://schemas.microsoft.com/office/drawing/2014/main" id="{23BCAF21-DF0F-43A2-A4C8-0378888EC8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735967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nature, outdoor, covered, mountain&#10;&#10;Description automatically generated">
            <a:extLst>
              <a:ext uri="{FF2B5EF4-FFF2-40B4-BE49-F238E27FC236}">
                <a16:creationId xmlns:a16="http://schemas.microsoft.com/office/drawing/2014/main" id="{7E4A4D3C-68D9-402B-9A6F-7CB2FFB873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065"/>
          <a:stretch/>
        </p:blipFill>
        <p:spPr>
          <a:xfrm>
            <a:off x="20" y="10"/>
            <a:ext cx="12191980" cy="6857990"/>
          </a:xfrm>
          <a:prstGeom prst="rect">
            <a:avLst/>
          </a:prstGeom>
        </p:spPr>
      </p:pic>
      <p:pic>
        <p:nvPicPr>
          <p:cNvPr id="3" name="Graphic 2" descr="Hold Gesture">
            <a:hlinkClick r:id="rId3" action="ppaction://hlinksldjump"/>
            <a:extLst>
              <a:ext uri="{FF2B5EF4-FFF2-40B4-BE49-F238E27FC236}">
                <a16:creationId xmlns:a16="http://schemas.microsoft.com/office/drawing/2014/main" id="{FD4A52DF-989C-4B74-A093-4D4131EDB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4101536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sitting, front, street&#10;&#10;Description automatically generated">
            <a:extLst>
              <a:ext uri="{FF2B5EF4-FFF2-40B4-BE49-F238E27FC236}">
                <a16:creationId xmlns:a16="http://schemas.microsoft.com/office/drawing/2014/main" id="{01875009-2DB4-4A40-B082-25DE09ABE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Graphic 3" descr="Hold Gesture">
            <a:hlinkClick r:id="rId3" action="ppaction://hlinksldjump"/>
            <a:extLst>
              <a:ext uri="{FF2B5EF4-FFF2-40B4-BE49-F238E27FC236}">
                <a16:creationId xmlns:a16="http://schemas.microsoft.com/office/drawing/2014/main" id="{9781A84D-A8C5-4981-B726-1D4AA30C6E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92560" y="6096000"/>
            <a:ext cx="416560" cy="416560"/>
          </a:xfrm>
          <a:prstGeom prst="rect">
            <a:avLst/>
          </a:prstGeom>
        </p:spPr>
      </p:pic>
    </p:spTree>
    <p:extLst>
      <p:ext uri="{BB962C8B-B14F-4D97-AF65-F5344CB8AC3E}">
        <p14:creationId xmlns:p14="http://schemas.microsoft.com/office/powerpoint/2010/main" val="152533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uilding, riding, walking, street&#10;&#10;Description automatically generated">
            <a:extLst>
              <a:ext uri="{FF2B5EF4-FFF2-40B4-BE49-F238E27FC236}">
                <a16:creationId xmlns:a16="http://schemas.microsoft.com/office/drawing/2014/main" id="{FD433FBC-E3BD-45A8-B2B6-368460B89F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pic>
        <p:nvPicPr>
          <p:cNvPr id="3" name="Graphic 2" descr="Hold Gesture">
            <a:hlinkClick r:id="rId3" action="ppaction://hlinksldjump"/>
            <a:extLst>
              <a:ext uri="{FF2B5EF4-FFF2-40B4-BE49-F238E27FC236}">
                <a16:creationId xmlns:a16="http://schemas.microsoft.com/office/drawing/2014/main" id="{E16A847D-C467-4485-9672-D60DCD592F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70640" y="6350000"/>
            <a:ext cx="416560" cy="416560"/>
          </a:xfrm>
          <a:prstGeom prst="rect">
            <a:avLst/>
          </a:prstGeom>
        </p:spPr>
      </p:pic>
    </p:spTree>
    <p:extLst>
      <p:ext uri="{BB962C8B-B14F-4D97-AF65-F5344CB8AC3E}">
        <p14:creationId xmlns:p14="http://schemas.microsoft.com/office/powerpoint/2010/main" val="1859234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building, sitting, room&#10;&#10;Description automatically generated">
            <a:extLst>
              <a:ext uri="{FF2B5EF4-FFF2-40B4-BE49-F238E27FC236}">
                <a16:creationId xmlns:a16="http://schemas.microsoft.com/office/drawing/2014/main" id="{B251D32D-3283-4BED-B149-D41200DBA4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pic>
        <p:nvPicPr>
          <p:cNvPr id="3" name="Graphic 2" descr="Hold Gesture">
            <a:hlinkClick r:id="rId3" action="ppaction://hlinksldjump"/>
            <a:extLst>
              <a:ext uri="{FF2B5EF4-FFF2-40B4-BE49-F238E27FC236}">
                <a16:creationId xmlns:a16="http://schemas.microsoft.com/office/drawing/2014/main" id="{B2D57B6E-F650-4985-A478-2E38184545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75420" y="6339840"/>
            <a:ext cx="416560" cy="416560"/>
          </a:xfrm>
          <a:prstGeom prst="rect">
            <a:avLst/>
          </a:prstGeom>
        </p:spPr>
      </p:pic>
    </p:spTree>
    <p:extLst>
      <p:ext uri="{BB962C8B-B14F-4D97-AF65-F5344CB8AC3E}">
        <p14:creationId xmlns:p14="http://schemas.microsoft.com/office/powerpoint/2010/main" val="180104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fish, flower&#10;&#10;Description automatically generated">
            <a:hlinkClick r:id="rId2" action="ppaction://hlinksldjump"/>
            <a:extLst>
              <a:ext uri="{FF2B5EF4-FFF2-40B4-BE49-F238E27FC236}">
                <a16:creationId xmlns:a16="http://schemas.microsoft.com/office/drawing/2014/main" id="{B825AD2B-E98E-4E70-B97C-6F26823517F4}"/>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970281" y="643466"/>
            <a:ext cx="2624663" cy="2624663"/>
          </a:xfrm>
          <a:prstGeom prst="rect">
            <a:avLst/>
          </a:prstGeom>
        </p:spPr>
      </p:pic>
      <p:pic>
        <p:nvPicPr>
          <p:cNvPr id="21" name="Picture 20" descr="A picture containing fish, flower&#10;&#10;Description automatically generated">
            <a:hlinkClick r:id="rId4" action="ppaction://hlinksldjump"/>
            <a:extLst>
              <a:ext uri="{FF2B5EF4-FFF2-40B4-BE49-F238E27FC236}">
                <a16:creationId xmlns:a16="http://schemas.microsoft.com/office/drawing/2014/main" id="{C57AB0FC-1AD4-4EFB-8661-AD876355388C}"/>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4802931" y="643466"/>
            <a:ext cx="2624662" cy="2624662"/>
          </a:xfrm>
          <a:prstGeom prst="rect">
            <a:avLst/>
          </a:prstGeom>
        </p:spPr>
      </p:pic>
      <p:pic>
        <p:nvPicPr>
          <p:cNvPr id="5" name="Picture 4" descr="A picture containing fish, flower&#10;&#10;Description automatically generated">
            <a:hlinkClick r:id="rId5" action="ppaction://hlinksldjump"/>
            <a:extLst>
              <a:ext uri="{FF2B5EF4-FFF2-40B4-BE49-F238E27FC236}">
                <a16:creationId xmlns:a16="http://schemas.microsoft.com/office/drawing/2014/main" id="{35408540-E8C7-4137-AF8E-ED4FCBB9DD9C}"/>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8616317" y="643466"/>
            <a:ext cx="2624662" cy="2624662"/>
          </a:xfrm>
          <a:prstGeom prst="rect">
            <a:avLst/>
          </a:prstGeom>
        </p:spPr>
      </p:pic>
      <p:pic>
        <p:nvPicPr>
          <p:cNvPr id="12" name="Picture 11" descr="A picture containing fish, flower&#10;&#10;Description automatically generated">
            <a:hlinkClick r:id="rId6" action="ppaction://hlinksldjump"/>
            <a:extLst>
              <a:ext uri="{FF2B5EF4-FFF2-40B4-BE49-F238E27FC236}">
                <a16:creationId xmlns:a16="http://schemas.microsoft.com/office/drawing/2014/main" id="{2771F4F9-BB2E-48E7-ADE3-97A2E7987667}"/>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970280" y="3589863"/>
            <a:ext cx="2624665" cy="2624665"/>
          </a:xfrm>
          <a:prstGeom prst="rect">
            <a:avLst/>
          </a:prstGeom>
        </p:spPr>
      </p:pic>
      <p:pic>
        <p:nvPicPr>
          <p:cNvPr id="6" name="Picture 5" descr="A picture containing fish, flower&#10;&#10;Description automatically generated">
            <a:hlinkClick r:id="rId7" action="ppaction://hlinksldjump"/>
            <a:extLst>
              <a:ext uri="{FF2B5EF4-FFF2-40B4-BE49-F238E27FC236}">
                <a16:creationId xmlns:a16="http://schemas.microsoft.com/office/drawing/2014/main" id="{E0CFD0A5-2DBF-4084-AA76-BE86FD35D965}"/>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4793266" y="3589863"/>
            <a:ext cx="2643993" cy="2643993"/>
          </a:xfrm>
          <a:prstGeom prst="rect">
            <a:avLst/>
          </a:prstGeom>
        </p:spPr>
      </p:pic>
      <p:pic>
        <p:nvPicPr>
          <p:cNvPr id="8" name="Picture 7" descr="A picture containing fish, flower&#10;&#10;Description automatically generated">
            <a:hlinkClick r:id="rId8" action="ppaction://hlinksldjump"/>
            <a:extLst>
              <a:ext uri="{FF2B5EF4-FFF2-40B4-BE49-F238E27FC236}">
                <a16:creationId xmlns:a16="http://schemas.microsoft.com/office/drawing/2014/main" id="{AD6F3224-4EAA-4D54-919B-C089C4B5EE28}"/>
              </a:ext>
            </a:extLst>
          </p:cNvPr>
          <p:cNvPicPr>
            <a:picLocks noChangeAspect="1"/>
          </p:cNvPicPr>
          <p:nvPr/>
        </p:nvPicPr>
        <p:blipFill rotWithShape="1">
          <a:blip r:embed="rId3">
            <a:extLst>
              <a:ext uri="{28A0092B-C50C-407E-A947-70E740481C1C}">
                <a14:useLocalDpi xmlns:a14="http://schemas.microsoft.com/office/drawing/2010/main" val="0"/>
              </a:ext>
            </a:extLst>
          </a:blip>
          <a:srcRect r="-8" b="-8"/>
          <a:stretch/>
        </p:blipFill>
        <p:spPr>
          <a:xfrm>
            <a:off x="8606651" y="3589863"/>
            <a:ext cx="2643992" cy="2643992"/>
          </a:xfrm>
          <a:prstGeom prst="rect">
            <a:avLst/>
          </a:prstGeom>
        </p:spPr>
      </p:pic>
      <p:sp>
        <p:nvSpPr>
          <p:cNvPr id="9" name="TextBox 8">
            <a:hlinkClick r:id="" action="ppaction://noaction"/>
            <a:extLst>
              <a:ext uri="{FF2B5EF4-FFF2-40B4-BE49-F238E27FC236}">
                <a16:creationId xmlns:a16="http://schemas.microsoft.com/office/drawing/2014/main" id="{D6CE2B3F-EF47-4318-84C9-80E3FBBC1D3F}"/>
              </a:ext>
            </a:extLst>
          </p:cNvPr>
          <p:cNvSpPr txBox="1"/>
          <p:nvPr/>
        </p:nvSpPr>
        <p:spPr>
          <a:xfrm>
            <a:off x="4802931" y="3005662"/>
            <a:ext cx="2624662" cy="262466"/>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Concept</a:t>
            </a:r>
          </a:p>
        </p:txBody>
      </p:sp>
      <p:sp>
        <p:nvSpPr>
          <p:cNvPr id="16" name="TextBox 15">
            <a:extLst>
              <a:ext uri="{FF2B5EF4-FFF2-40B4-BE49-F238E27FC236}">
                <a16:creationId xmlns:a16="http://schemas.microsoft.com/office/drawing/2014/main" id="{73E7BC31-A70A-4E57-B2E8-A1A312D5121D}"/>
              </a:ext>
            </a:extLst>
          </p:cNvPr>
          <p:cNvSpPr txBox="1"/>
          <p:nvPr/>
        </p:nvSpPr>
        <p:spPr>
          <a:xfrm>
            <a:off x="970281" y="3005663"/>
            <a:ext cx="2624663" cy="262466"/>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Masterplan</a:t>
            </a:r>
          </a:p>
        </p:txBody>
      </p:sp>
      <p:sp>
        <p:nvSpPr>
          <p:cNvPr id="18" name="TextBox 17">
            <a:extLst>
              <a:ext uri="{FF2B5EF4-FFF2-40B4-BE49-F238E27FC236}">
                <a16:creationId xmlns:a16="http://schemas.microsoft.com/office/drawing/2014/main" id="{9E6FC553-329C-4D1B-B578-3BC1C5BE2203}"/>
              </a:ext>
            </a:extLst>
          </p:cNvPr>
          <p:cNvSpPr txBox="1"/>
          <p:nvPr/>
        </p:nvSpPr>
        <p:spPr>
          <a:xfrm>
            <a:off x="4774003" y="5969456"/>
            <a:ext cx="2643993" cy="264399"/>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Exterior Renders</a:t>
            </a:r>
          </a:p>
        </p:txBody>
      </p:sp>
      <p:sp>
        <p:nvSpPr>
          <p:cNvPr id="19" name="TextBox 18">
            <a:extLst>
              <a:ext uri="{FF2B5EF4-FFF2-40B4-BE49-F238E27FC236}">
                <a16:creationId xmlns:a16="http://schemas.microsoft.com/office/drawing/2014/main" id="{9CC042E6-BF02-4933-AF89-478FCB3DAEEA}"/>
              </a:ext>
            </a:extLst>
          </p:cNvPr>
          <p:cNvSpPr txBox="1"/>
          <p:nvPr/>
        </p:nvSpPr>
        <p:spPr>
          <a:xfrm>
            <a:off x="8616317" y="3005662"/>
            <a:ext cx="2624662" cy="262466"/>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Diagrams</a:t>
            </a:r>
          </a:p>
        </p:txBody>
      </p:sp>
      <p:sp>
        <p:nvSpPr>
          <p:cNvPr id="20" name="TextBox 19">
            <a:extLst>
              <a:ext uri="{FF2B5EF4-FFF2-40B4-BE49-F238E27FC236}">
                <a16:creationId xmlns:a16="http://schemas.microsoft.com/office/drawing/2014/main" id="{4F990F80-A9C0-4337-A840-92D80017FE67}"/>
              </a:ext>
            </a:extLst>
          </p:cNvPr>
          <p:cNvSpPr txBox="1"/>
          <p:nvPr/>
        </p:nvSpPr>
        <p:spPr>
          <a:xfrm>
            <a:off x="970280" y="5952062"/>
            <a:ext cx="2624665" cy="262466"/>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Sand turning into sandstone</a:t>
            </a:r>
          </a:p>
        </p:txBody>
      </p:sp>
      <p:sp>
        <p:nvSpPr>
          <p:cNvPr id="27" name="TextBox 26">
            <a:extLst>
              <a:ext uri="{FF2B5EF4-FFF2-40B4-BE49-F238E27FC236}">
                <a16:creationId xmlns:a16="http://schemas.microsoft.com/office/drawing/2014/main" id="{D5A2866D-2553-4673-8E59-5A447241B6FF}"/>
              </a:ext>
            </a:extLst>
          </p:cNvPr>
          <p:cNvSpPr txBox="1"/>
          <p:nvPr/>
        </p:nvSpPr>
        <p:spPr>
          <a:xfrm>
            <a:off x="8635580" y="5984084"/>
            <a:ext cx="2624662" cy="262466"/>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1200" dirty="0">
                <a:solidFill>
                  <a:srgbClr val="FFFFFF"/>
                </a:solidFill>
              </a:rPr>
              <a:t>Interior Renders</a:t>
            </a:r>
          </a:p>
        </p:txBody>
      </p:sp>
    </p:spTree>
    <p:extLst>
      <p:ext uri="{BB962C8B-B14F-4D97-AF65-F5344CB8AC3E}">
        <p14:creationId xmlns:p14="http://schemas.microsoft.com/office/powerpoint/2010/main" val="103496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holding, outdoor, girl, woman&#10;&#10;Description automatically generated">
            <a:extLst>
              <a:ext uri="{FF2B5EF4-FFF2-40B4-BE49-F238E27FC236}">
                <a16:creationId xmlns:a16="http://schemas.microsoft.com/office/drawing/2014/main" id="{04E082D3-E1DA-4580-925E-95DF39F44B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pic>
        <p:nvPicPr>
          <p:cNvPr id="3" name="Graphic 2" descr="Hold Gesture">
            <a:hlinkClick r:id="rId3" action="ppaction://hlinksldjump"/>
            <a:extLst>
              <a:ext uri="{FF2B5EF4-FFF2-40B4-BE49-F238E27FC236}">
                <a16:creationId xmlns:a16="http://schemas.microsoft.com/office/drawing/2014/main" id="{A524B06E-7F15-47CA-AD52-79088FB34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8720" y="6217920"/>
            <a:ext cx="416560" cy="416560"/>
          </a:xfrm>
          <a:prstGeom prst="rect">
            <a:avLst/>
          </a:prstGeom>
        </p:spPr>
      </p:pic>
      <p:pic>
        <p:nvPicPr>
          <p:cNvPr id="4" name="Graphic 3" descr="Refresh">
            <a:hlinkClick r:id="rId6" action="ppaction://hlinksldjump"/>
            <a:extLst>
              <a:ext uri="{FF2B5EF4-FFF2-40B4-BE49-F238E27FC236}">
                <a16:creationId xmlns:a16="http://schemas.microsoft.com/office/drawing/2014/main" id="{FEA67AE3-EC5C-4C5D-88F3-585365B2A3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1840" y="6136640"/>
            <a:ext cx="497840" cy="497840"/>
          </a:xfrm>
          <a:prstGeom prst="rect">
            <a:avLst/>
          </a:prstGeom>
        </p:spPr>
      </p:pic>
    </p:spTree>
    <p:extLst>
      <p:ext uri="{BB962C8B-B14F-4D97-AF65-F5344CB8AC3E}">
        <p14:creationId xmlns:p14="http://schemas.microsoft.com/office/powerpoint/2010/main" val="1895115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D84C-1F5E-4D7C-9C4A-306032B89B57}"/>
              </a:ext>
            </a:extLst>
          </p:cNvPr>
          <p:cNvSpPr>
            <a:spLocks noGrp="1"/>
          </p:cNvSpPr>
          <p:nvPr>
            <p:ph type="title"/>
          </p:nvPr>
        </p:nvSpPr>
        <p:spPr>
          <a:xfrm>
            <a:off x="933095" y="3752850"/>
            <a:ext cx="3290887" cy="2452687"/>
          </a:xfrm>
        </p:spPr>
        <p:txBody>
          <a:bodyPr vert="horz" lIns="91440" tIns="45720" rIns="91440" bIns="45720" rtlCol="0" anchor="ctr">
            <a:normAutofit/>
          </a:bodyPr>
          <a:lstStyle/>
          <a:p>
            <a:r>
              <a:rPr lang="en-US" sz="2800" dirty="0">
                <a:latin typeface="Futura Lt BT" panose="020B0402020204020303" pitchFamily="34" charset="0"/>
              </a:rPr>
              <a:t>Arabian Oryx Protected Area</a:t>
            </a:r>
          </a:p>
        </p:txBody>
      </p:sp>
      <p:pic>
        <p:nvPicPr>
          <p:cNvPr id="7" name="Picture 6" descr="A close up of a beach&#10;&#10;Description automatically generated">
            <a:extLst>
              <a:ext uri="{FF2B5EF4-FFF2-40B4-BE49-F238E27FC236}">
                <a16:creationId xmlns:a16="http://schemas.microsoft.com/office/drawing/2014/main" id="{78964A58-C2B5-4164-A325-A170900C3DBF}"/>
              </a:ext>
            </a:extLst>
          </p:cNvPr>
          <p:cNvPicPr>
            <a:picLocks noChangeAspect="1"/>
          </p:cNvPicPr>
          <p:nvPr/>
        </p:nvPicPr>
        <p:blipFill rotWithShape="1">
          <a:blip r:embed="rId2">
            <a:extLst>
              <a:ext uri="{28A0092B-C50C-407E-A947-70E740481C1C}">
                <a14:useLocalDpi xmlns:a14="http://schemas.microsoft.com/office/drawing/2010/main" val="0"/>
              </a:ext>
            </a:extLst>
          </a:blip>
          <a:srcRect t="46865" b="754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itle 1">
            <a:extLst>
              <a:ext uri="{FF2B5EF4-FFF2-40B4-BE49-F238E27FC236}">
                <a16:creationId xmlns:a16="http://schemas.microsoft.com/office/drawing/2014/main" id="{D5675951-82AB-45FB-9CA8-804F00266266}"/>
              </a:ext>
            </a:extLst>
          </p:cNvPr>
          <p:cNvSpPr txBox="1">
            <a:spLocks/>
          </p:cNvSpPr>
          <p:nvPr/>
        </p:nvSpPr>
        <p:spPr>
          <a:xfrm>
            <a:off x="4223982" y="3752850"/>
            <a:ext cx="7485413"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1600" dirty="0">
                <a:latin typeface="Futura Lt BT" panose="020B0402020204020303" pitchFamily="34" charset="0"/>
                <a:ea typeface="+mn-ea"/>
                <a:cs typeface="+mn-cs"/>
              </a:rPr>
              <a:t>The Arabian Oryx Protected Area is home to the largest population of Arabian Oryx in the world. Spanning over 5,900 square kilometers, it is located in the southern region of the UAE, bordering Saudi Arabia and Oman.</a:t>
            </a:r>
          </a:p>
          <a:p>
            <a:pPr indent="-228600">
              <a:spcAft>
                <a:spcPts val="600"/>
              </a:spcAft>
              <a:buFont typeface="Arial" panose="020B0604020202020204" pitchFamily="34" charset="0"/>
              <a:buChar char="•"/>
            </a:pPr>
            <a:endParaRPr lang="en-US" sz="1600" dirty="0">
              <a:latin typeface="Futura Lt BT" panose="020B0402020204020303" pitchFamily="34" charset="0"/>
              <a:ea typeface="+mn-ea"/>
              <a:cs typeface="+mn-cs"/>
            </a:endParaRPr>
          </a:p>
          <a:p>
            <a:pPr indent="-228600">
              <a:spcAft>
                <a:spcPts val="600"/>
              </a:spcAft>
              <a:buFont typeface="Arial" panose="020B0604020202020204" pitchFamily="34" charset="0"/>
              <a:buChar char="•"/>
            </a:pPr>
            <a:r>
              <a:rPr lang="en-US" sz="1600" dirty="0">
                <a:latin typeface="Futura Lt BT" panose="020B0402020204020303" pitchFamily="34" charset="0"/>
                <a:ea typeface="+mn-ea"/>
                <a:cs typeface="+mn-cs"/>
              </a:rPr>
              <a:t>The majority of the Arabian Oryx Protected Area consists of sand sheets and dunes ,with some mega dunes and gravel plains with dwarf shrub vegetation located throughout the area.</a:t>
            </a:r>
          </a:p>
          <a:p>
            <a:pPr indent="-228600">
              <a:spcAft>
                <a:spcPts val="600"/>
              </a:spcAft>
              <a:buFont typeface="Arial" panose="020B0604020202020204" pitchFamily="34" charset="0"/>
              <a:buChar char="•"/>
            </a:pPr>
            <a:endParaRPr lang="en-US" sz="1600" dirty="0">
              <a:latin typeface="Futura Lt BT" panose="020B0402020204020303" pitchFamily="34" charset="0"/>
              <a:ea typeface="+mn-ea"/>
              <a:cs typeface="+mn-cs"/>
            </a:endParaRPr>
          </a:p>
          <a:p>
            <a:pPr indent="-228600">
              <a:spcAft>
                <a:spcPts val="600"/>
              </a:spcAft>
              <a:buFont typeface="Arial" panose="020B0604020202020204" pitchFamily="34" charset="0"/>
              <a:buChar char="•"/>
            </a:pPr>
            <a:r>
              <a:rPr lang="en-US" sz="1600" dirty="0">
                <a:latin typeface="Futura Lt BT" panose="020B0402020204020303" pitchFamily="34" charset="0"/>
                <a:ea typeface="+mn-ea"/>
                <a:cs typeface="+mn-cs"/>
              </a:rPr>
              <a:t>In addition to being home to the Arabian Oryx, the protected area supports 92 species of plants, birds, reptiles and mammals. The diversity of some animal groups in the protected area is significantly lower than would be expected of large mammals.</a:t>
            </a:r>
          </a:p>
        </p:txBody>
      </p:sp>
    </p:spTree>
    <p:extLst>
      <p:ext uri="{BB962C8B-B14F-4D97-AF65-F5344CB8AC3E}">
        <p14:creationId xmlns:p14="http://schemas.microsoft.com/office/powerpoint/2010/main" val="152982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ke, table, large, young&#10;&#10;Description automatically generated">
            <a:extLst>
              <a:ext uri="{FF2B5EF4-FFF2-40B4-BE49-F238E27FC236}">
                <a16:creationId xmlns:a16="http://schemas.microsoft.com/office/drawing/2014/main" id="{D7F2DF1D-7A99-43BC-878B-2DD93F00B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837" y="247206"/>
            <a:ext cx="6630325" cy="6363588"/>
          </a:xfrm>
          <a:prstGeom prst="rect">
            <a:avLst/>
          </a:prstGeom>
        </p:spPr>
      </p:pic>
    </p:spTree>
    <p:extLst>
      <p:ext uri="{BB962C8B-B14F-4D97-AF65-F5344CB8AC3E}">
        <p14:creationId xmlns:p14="http://schemas.microsoft.com/office/powerpoint/2010/main" val="291438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DA0B4666-2D5A-4CFE-8780-EED3180E5B78}"/>
              </a:ext>
            </a:extLst>
          </p:cNvPr>
          <p:cNvPicPr>
            <a:picLocks noChangeAspect="1"/>
          </p:cNvPicPr>
          <p:nvPr/>
        </p:nvPicPr>
        <p:blipFill rotWithShape="1">
          <a:blip r:embed="rId2">
            <a:extLst>
              <a:ext uri="{28A0092B-C50C-407E-A947-70E740481C1C}">
                <a14:useLocalDpi xmlns:a14="http://schemas.microsoft.com/office/drawing/2010/main" val="0"/>
              </a:ext>
            </a:extLst>
          </a:blip>
          <a:srcRect l="2222" r="1" b="1"/>
          <a:stretch/>
        </p:blipFill>
        <p:spPr>
          <a:xfrm>
            <a:off x="20" y="10"/>
            <a:ext cx="12191980" cy="6857990"/>
          </a:xfrm>
          <a:prstGeom prst="rect">
            <a:avLst/>
          </a:prstGeom>
          <a:solidFill>
            <a:srgbClr val="FF0000"/>
          </a:solidFill>
        </p:spPr>
      </p:pic>
      <p:sp>
        <p:nvSpPr>
          <p:cNvPr id="2" name="Title 1">
            <a:extLst>
              <a:ext uri="{FF2B5EF4-FFF2-40B4-BE49-F238E27FC236}">
                <a16:creationId xmlns:a16="http://schemas.microsoft.com/office/drawing/2014/main" id="{FAFFBF49-8FDA-43E0-B715-4DA5E85F495E}"/>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400" dirty="0">
                <a:solidFill>
                  <a:srgbClr val="262626"/>
                </a:solidFill>
              </a:rPr>
              <a:t>Arabian Oryx</a:t>
            </a:r>
            <a:br>
              <a:rPr lang="en-US" sz="2400" dirty="0">
                <a:solidFill>
                  <a:srgbClr val="262626"/>
                </a:solidFill>
              </a:rPr>
            </a:br>
            <a:r>
              <a:rPr lang="en-US" sz="2400" dirty="0">
                <a:solidFill>
                  <a:srgbClr val="262626"/>
                </a:solidFill>
              </a:rPr>
              <a:t>Protected Area</a:t>
            </a:r>
            <a:br>
              <a:rPr lang="en-US" sz="2400" dirty="0">
                <a:solidFill>
                  <a:srgbClr val="262626"/>
                </a:solidFill>
              </a:rPr>
            </a:br>
            <a:endParaRPr lang="en-US" sz="2400" dirty="0">
              <a:solidFill>
                <a:srgbClr val="262626"/>
              </a:solidFill>
            </a:endParaRPr>
          </a:p>
        </p:txBody>
      </p:sp>
      <p:sp>
        <p:nvSpPr>
          <p:cNvPr id="7" name="TextBox 6">
            <a:extLst>
              <a:ext uri="{FF2B5EF4-FFF2-40B4-BE49-F238E27FC236}">
                <a16:creationId xmlns:a16="http://schemas.microsoft.com/office/drawing/2014/main" id="{38D105AD-CEB6-445E-8258-AAFB71188F10}"/>
              </a:ext>
            </a:extLst>
          </p:cNvPr>
          <p:cNvSpPr txBox="1"/>
          <p:nvPr/>
        </p:nvSpPr>
        <p:spPr>
          <a:xfrm>
            <a:off x="5638800" y="2727960"/>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4161804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366529A2-2C85-4CC8-A108-C442B3F186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960" r="9091" b="4517"/>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71EF0A7-F74D-416A-AD26-AAABF03861CF}"/>
              </a:ext>
            </a:extLst>
          </p:cNvPr>
          <p:cNvSpPr txBox="1"/>
          <p:nvPr/>
        </p:nvSpPr>
        <p:spPr>
          <a:xfrm>
            <a:off x="750242" y="632990"/>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err="1">
                <a:latin typeface="Futura Lt BT" panose="020B0402020204020303" pitchFamily="34" charset="0"/>
                <a:ea typeface="+mj-ea"/>
                <a:cs typeface="+mj-cs"/>
              </a:rPr>
              <a:t>Accesibility</a:t>
            </a:r>
            <a:r>
              <a:rPr lang="en-US" sz="3600" dirty="0">
                <a:latin typeface="Futura Lt BT" panose="020B0402020204020303" pitchFamily="34" charset="0"/>
                <a:ea typeface="+mj-ea"/>
                <a:cs typeface="+mj-cs"/>
              </a:rPr>
              <a:t> Diagram</a:t>
            </a:r>
          </a:p>
        </p:txBody>
      </p:sp>
      <p:sp>
        <p:nvSpPr>
          <p:cNvPr id="8" name="TextBox 7">
            <a:extLst>
              <a:ext uri="{FF2B5EF4-FFF2-40B4-BE49-F238E27FC236}">
                <a16:creationId xmlns:a16="http://schemas.microsoft.com/office/drawing/2014/main" id="{63D0F8A8-4F5D-4E70-9DE2-C10281C69D78}"/>
              </a:ext>
            </a:extLst>
          </p:cNvPr>
          <p:cNvSpPr txBox="1"/>
          <p:nvPr/>
        </p:nvSpPr>
        <p:spPr>
          <a:xfrm>
            <a:off x="520242" y="1774372"/>
            <a:ext cx="4062642" cy="275408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latin typeface="Futura Lt BT" panose="020B0402020204020303" pitchFamily="34" charset="0"/>
              </a:rPr>
              <a:t>The main access will be provided by cable car, also service.</a:t>
            </a:r>
          </a:p>
          <a:p>
            <a:pPr indent="-228600">
              <a:lnSpc>
                <a:spcPct val="90000"/>
              </a:lnSpc>
              <a:spcAft>
                <a:spcPts val="600"/>
              </a:spcAft>
              <a:buFont typeface="Arial" panose="020B0604020202020204" pitchFamily="34" charset="0"/>
              <a:buChar char="•"/>
            </a:pPr>
            <a:endParaRPr lang="en-US" dirty="0">
              <a:latin typeface="Futura Lt BT" panose="020B0402020204020303" pitchFamily="34" charset="0"/>
            </a:endParaRPr>
          </a:p>
          <a:p>
            <a:pPr indent="-228600">
              <a:lnSpc>
                <a:spcPct val="90000"/>
              </a:lnSpc>
              <a:spcAft>
                <a:spcPts val="600"/>
              </a:spcAft>
              <a:buFont typeface="Arial" panose="020B0604020202020204" pitchFamily="34" charset="0"/>
              <a:buChar char="•"/>
            </a:pPr>
            <a:r>
              <a:rPr lang="en-US" dirty="0">
                <a:latin typeface="Futura Lt BT" panose="020B0402020204020303" pitchFamily="34" charset="0"/>
              </a:rPr>
              <a:t>This also provides users to take a tour of that great environment.</a:t>
            </a:r>
          </a:p>
          <a:p>
            <a:pPr indent="-228600">
              <a:lnSpc>
                <a:spcPct val="90000"/>
              </a:lnSpc>
              <a:spcAft>
                <a:spcPts val="600"/>
              </a:spcAft>
              <a:buFont typeface="Arial" panose="020B0604020202020204" pitchFamily="34" charset="0"/>
              <a:buChar char="•"/>
            </a:pPr>
            <a:endParaRPr lang="en-US" dirty="0">
              <a:latin typeface="Futura Lt BT" panose="020B0402020204020303" pitchFamily="34" charset="0"/>
            </a:endParaRPr>
          </a:p>
          <a:p>
            <a:pPr indent="-228600">
              <a:lnSpc>
                <a:spcPct val="90000"/>
              </a:lnSpc>
              <a:spcAft>
                <a:spcPts val="600"/>
              </a:spcAft>
              <a:buFont typeface="Arial" panose="020B0604020202020204" pitchFamily="34" charset="0"/>
              <a:buChar char="•"/>
            </a:pPr>
            <a:r>
              <a:rPr lang="en-US" dirty="0">
                <a:latin typeface="Futura Lt BT" panose="020B0402020204020303" pitchFamily="34" charset="0"/>
              </a:rPr>
              <a:t>Eventually because of those places it will be easier to take WATER from underground.  </a:t>
            </a:r>
          </a:p>
        </p:txBody>
      </p:sp>
    </p:spTree>
    <p:extLst>
      <p:ext uri="{BB962C8B-B14F-4D97-AF65-F5344CB8AC3E}">
        <p14:creationId xmlns:p14="http://schemas.microsoft.com/office/powerpoint/2010/main" val="2473776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8073-B45B-4696-A0B1-5830986DFA69}"/>
              </a:ext>
            </a:extLst>
          </p:cNvPr>
          <p:cNvSpPr>
            <a:spLocks noGrp="1"/>
          </p:cNvSpPr>
          <p:nvPr>
            <p:ph type="title"/>
          </p:nvPr>
        </p:nvSpPr>
        <p:spPr/>
        <p:txBody>
          <a:bodyPr>
            <a:normAutofit/>
          </a:bodyPr>
          <a:lstStyle/>
          <a:p>
            <a:r>
              <a:rPr lang="en-US" sz="3200" dirty="0">
                <a:latin typeface="Futura Lt BT" panose="020B0402020204020303" pitchFamily="34" charset="0"/>
              </a:rPr>
              <a:t>Master Plan Strategy, from now to the future</a:t>
            </a:r>
          </a:p>
        </p:txBody>
      </p:sp>
      <p:pic>
        <p:nvPicPr>
          <p:cNvPr id="4" name="Masterplan Diagram">
            <a:hlinkClick r:id="" action="ppaction://media"/>
            <a:extLst>
              <a:ext uri="{FF2B5EF4-FFF2-40B4-BE49-F238E27FC236}">
                <a16:creationId xmlns:a16="http://schemas.microsoft.com/office/drawing/2014/main" id="{9FEDF467-9F25-43E8-A32A-167DA122DE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5238" y="1825625"/>
            <a:ext cx="7119937" cy="4351338"/>
          </a:xfrm>
        </p:spPr>
      </p:pic>
    </p:spTree>
    <p:extLst>
      <p:ext uri="{BB962C8B-B14F-4D97-AF65-F5344CB8AC3E}">
        <p14:creationId xmlns:p14="http://schemas.microsoft.com/office/powerpoint/2010/main" val="37925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51E8-9ABF-4204-81EA-CE426B40AFF6}"/>
              </a:ext>
            </a:extLst>
          </p:cNvPr>
          <p:cNvSpPr>
            <a:spLocks noGrp="1"/>
          </p:cNvSpPr>
          <p:nvPr>
            <p:ph type="title"/>
          </p:nvPr>
        </p:nvSpPr>
        <p:spPr/>
        <p:txBody>
          <a:bodyPr>
            <a:normAutofit/>
          </a:bodyPr>
          <a:lstStyle/>
          <a:p>
            <a:r>
              <a:rPr lang="en-US" sz="3200" dirty="0">
                <a:latin typeface="Futura Lt BT" panose="020B0402020204020303" pitchFamily="34" charset="0"/>
              </a:rPr>
              <a:t>Response To the Threat / Creating Oasis in the Valley</a:t>
            </a:r>
          </a:p>
        </p:txBody>
      </p:sp>
      <p:pic>
        <p:nvPicPr>
          <p:cNvPr id="4" name="Concept">
            <a:hlinkClick r:id="" action="ppaction://media"/>
            <a:extLst>
              <a:ext uri="{FF2B5EF4-FFF2-40B4-BE49-F238E27FC236}">
                <a16:creationId xmlns:a16="http://schemas.microsoft.com/office/drawing/2014/main" id="{F16F0884-289D-4A54-9A07-28950929D9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2154238"/>
            <a:ext cx="10515600" cy="3694112"/>
          </a:xfrm>
        </p:spPr>
      </p:pic>
    </p:spTree>
    <p:extLst>
      <p:ext uri="{BB962C8B-B14F-4D97-AF65-F5344CB8AC3E}">
        <p14:creationId xmlns:p14="http://schemas.microsoft.com/office/powerpoint/2010/main" val="36846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329</Words>
  <Application>Microsoft Office PowerPoint</Application>
  <PresentationFormat>Widescreen</PresentationFormat>
  <Paragraphs>38</Paragraphs>
  <Slides>30</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Futura Lt BT</vt:lpstr>
      <vt:lpstr>Office Theme</vt:lpstr>
      <vt:lpstr>ARCH 402  Graduation Project  MegaDune Ecolodges in AbuDhabi</vt:lpstr>
      <vt:lpstr>PowerPoint Presentation</vt:lpstr>
      <vt:lpstr>PowerPoint Presentation</vt:lpstr>
      <vt:lpstr>Arabian Oryx Protected Area</vt:lpstr>
      <vt:lpstr>PowerPoint Presentation</vt:lpstr>
      <vt:lpstr>Arabian Oryx Protected Area </vt:lpstr>
      <vt:lpstr>PowerPoint Presentation</vt:lpstr>
      <vt:lpstr>Master Plan Strategy, from now to the future</vt:lpstr>
      <vt:lpstr>Response To the Threat / Creating Oasis in the Valley</vt:lpstr>
      <vt:lpstr>PowerPoint Presentation</vt:lpstr>
      <vt:lpstr>Function Diagram</vt:lpstr>
      <vt:lpstr>Articulation</vt:lpstr>
      <vt:lpstr>Vertical Section</vt:lpstr>
      <vt:lpstr>Horizontal Section</vt:lpstr>
      <vt:lpstr>Bacillus Pasteurii</vt:lpstr>
      <vt:lpstr>PowerPoint Presentation</vt:lpstr>
      <vt:lpstr>PowerPoint Presentation</vt:lpstr>
      <vt:lpstr>Magic Glass Skylight</vt:lpstr>
      <vt:lpstr>Structure  of the Voronoi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 402  Graduation Project  MegaDune Ecolodges in AbuDhabi</dc:title>
  <dc:creator>Mustafa E</dc:creator>
  <cp:lastModifiedBy>Mustafa E</cp:lastModifiedBy>
  <cp:revision>1</cp:revision>
  <dcterms:created xsi:type="dcterms:W3CDTF">2020-05-14T19:09:52Z</dcterms:created>
  <dcterms:modified xsi:type="dcterms:W3CDTF">2020-05-14T19:23:11Z</dcterms:modified>
</cp:coreProperties>
</file>